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A3E394-7168-48B4-BEAE-D285F19FB543}" type="datetimeFigureOut">
              <a:rPr lang="en-US" smtClean="0"/>
              <a:t>2/21/2025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E788B94-3C10-4DD8-A061-8ECEAB34838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88B94-3C10-4DD8-A061-8ECEAB3483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88B94-3C10-4DD8-A061-8ECEAB3483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88B94-3C10-4DD8-A061-8ECEAB34838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88B94-3C10-4DD8-A061-8ECEAB34838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788B94-3C10-4DD8-A061-8ECEAB34838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788B94-3C10-4DD8-A061-8ECEAB34838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788B94-3C10-4DD8-A061-8ECEAB34838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A3E394-7168-48B4-BEAE-D285F19FB543}" type="datetimeFigureOut">
              <a:rPr lang="en-US" smtClean="0"/>
              <a:t>2/21/2025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788B94-3C10-4DD8-A061-8ECEAB3483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8A3E394-7168-48B4-BEAE-D285F19FB543}" type="datetimeFigureOut">
              <a:rPr lang="en-US" smtClean="0"/>
              <a:t>2/21/2025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788B94-3C10-4DD8-A061-8ECEAB34838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8A3E394-7168-48B4-BEAE-D285F19FB543}" type="datetimeFigureOut">
              <a:rPr lang="en-US" smtClean="0"/>
              <a:t>2/21/2025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E788B94-3C10-4DD8-A061-8ECEAB34838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A3E394-7168-48B4-BEAE-D285F19FB543}" type="datetimeFigureOut">
              <a:rPr lang="en-US" smtClean="0"/>
              <a:t>2/21/2025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E788B94-3C10-4DD8-A061-8ECEAB3483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Sources of Recruitment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buNone/>
            </a:pPr>
            <a:r>
              <a:rPr lang="en-US" dirty="0"/>
              <a:t>Recruitment can be defined as the process of publicizing information about various job vacancies in the organization. It is a process of searching for prospective employees and encouraging them to apply for the job in the organization. Recruitment is a positive process because it stimulates people to apply for the job. It is an important part of staffing, and it is also an ongoing process. Its main aim is to attract a large number of qualified candidates to apply for the job. For this purpose, an organization communicates the vacant position through different sources of recruitment. This process of staffing brings together the job giver and the job seekers.</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fontAlgn="base">
              <a:buNone/>
            </a:pPr>
            <a:r>
              <a:rPr lang="en-US" dirty="0"/>
              <a:t>Recruitment is performed to attract potential employees with the necessary qualifications and skills in the adequate number for the positions available in the organization. It searches available people for the job and invites them to apply for the job. The process of recruitment precedes the process of selection of the right candidate for the given positions in the organization. Recruitment seeks to attract suitable applicants to apply for available jobs.</a:t>
            </a:r>
          </a:p>
          <a:p>
            <a:pPr algn="just" fontAlgn="base">
              <a:buNone/>
            </a:pPr>
            <a:r>
              <a:rPr lang="en-US" b="1" dirty="0" smtClean="0"/>
              <a:t>The </a:t>
            </a:r>
            <a:r>
              <a:rPr lang="en-US" b="1" dirty="0"/>
              <a:t>recruitment process involved the following activities</a:t>
            </a:r>
            <a:r>
              <a:rPr lang="en-US" dirty="0"/>
              <a:t>:</a:t>
            </a:r>
          </a:p>
          <a:p>
            <a:pPr algn="just" fontAlgn="base"/>
            <a:r>
              <a:rPr lang="en-US" dirty="0"/>
              <a:t>Identify different sources of </a:t>
            </a:r>
            <a:r>
              <a:rPr lang="en-US" dirty="0" err="1"/>
              <a:t>labour</a:t>
            </a:r>
            <a:r>
              <a:rPr lang="en-US" dirty="0"/>
              <a:t> supply for which applications of prospective employees may be obtained.</a:t>
            </a:r>
          </a:p>
          <a:p>
            <a:pPr algn="just" fontAlgn="base"/>
            <a:r>
              <a:rPr lang="en-US" dirty="0"/>
              <a:t>Evaluate the validity of different sources.</a:t>
            </a:r>
          </a:p>
          <a:p>
            <a:pPr algn="just" fontAlgn="base"/>
            <a:r>
              <a:rPr lang="en-US" dirty="0"/>
              <a:t>Choose the most suitable source or sources.</a:t>
            </a:r>
          </a:p>
          <a:p>
            <a:pPr algn="just" fontAlgn="base"/>
            <a:r>
              <a:rPr lang="en-US" dirty="0"/>
              <a:t>Contact the chosen sources of recruitment to secure applications.</a:t>
            </a:r>
          </a:p>
          <a:p>
            <a:pPr algn="just" fontAlgn="base"/>
            <a:r>
              <a:rPr lang="en-US" dirty="0"/>
              <a:t>Attract and motivate prospective candidates to apply for vacant jobs.</a:t>
            </a:r>
          </a:p>
          <a:p>
            <a:pPr algn="just">
              <a:buNone/>
            </a:pPr>
            <a:endParaRPr lang="en-US" dirty="0"/>
          </a:p>
        </p:txBody>
      </p:sp>
      <p:sp>
        <p:nvSpPr>
          <p:cNvPr id="2" name="Title 1"/>
          <p:cNvSpPr>
            <a:spLocks noGrp="1"/>
          </p:cNvSpPr>
          <p:nvPr>
            <p:ph type="title"/>
          </p:nvPr>
        </p:nvSpPr>
        <p:spPr/>
        <p:txBody>
          <a:bodyPr>
            <a:normAutofit/>
          </a:bodyPr>
          <a:lstStyle/>
          <a:p>
            <a:r>
              <a:rPr lang="en-US" b="1" dirty="0"/>
              <a:t>Sources of </a:t>
            </a:r>
            <a:r>
              <a:rPr lang="en-US" b="1" dirty="0" smtClean="0"/>
              <a:t>Recruitment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fontAlgn="base">
              <a:buNone/>
            </a:pPr>
            <a:r>
              <a:rPr lang="en-US" dirty="0"/>
              <a:t>An organization can recruit employees from within or from outside. Therefore, the various recruitment sources available to an organization may be broadly divided into two categories: </a:t>
            </a:r>
            <a:r>
              <a:rPr lang="en-US" b="1" dirty="0"/>
              <a:t>Internal</a:t>
            </a:r>
            <a:r>
              <a:rPr lang="en-US" dirty="0"/>
              <a:t> and </a:t>
            </a:r>
            <a:r>
              <a:rPr lang="en-US" b="1" dirty="0"/>
              <a:t>External </a:t>
            </a:r>
            <a:r>
              <a:rPr lang="en-US" dirty="0"/>
              <a:t>sources.</a:t>
            </a:r>
          </a:p>
          <a:p>
            <a:pPr algn="just" fontAlgn="base">
              <a:buNone/>
            </a:pPr>
            <a:r>
              <a:rPr lang="en-US" b="1" dirty="0"/>
              <a:t>I. Internal Sources</a:t>
            </a:r>
          </a:p>
          <a:p>
            <a:pPr algn="just" fontAlgn="base">
              <a:buNone/>
            </a:pPr>
            <a:r>
              <a:rPr lang="en-US" dirty="0"/>
              <a:t>Internal recruitment consists of two main resources that are transfers and promotions. </a:t>
            </a:r>
          </a:p>
          <a:p>
            <a:pPr algn="just" fontAlgn="base">
              <a:buNone/>
            </a:pPr>
            <a:r>
              <a:rPr lang="en-US" b="1" dirty="0"/>
              <a:t>Transfers: </a:t>
            </a:r>
            <a:r>
              <a:rPr lang="en-US" dirty="0"/>
              <a:t>Transfer refers to the moving of an employee from one job to another, one department to another, or from one shift to another without any significant change in a person’s responsibility, status, or pay. In some cases, it may bring about some changes in responsibilities, or working conditions, but it cannot result in a change in the salary of the employee. Transfer can help fill vacancies with employees from departments that are over-staffed. It is the horizontal movement of employees. If employees are insufficient in one branch or department, it can be filled through transfer. It is also important in avoiding termination and helping solve the employee’s problems. During the transfer, it should be kept in mind that the employee who is transferred to another job is capable of performing it. Transfer also helps the employees learn about different jobs as well.</a:t>
            </a:r>
          </a:p>
          <a:p>
            <a:pPr algn="just" fontAlgn="base">
              <a:buNone/>
            </a:pPr>
            <a:r>
              <a:rPr lang="en-US" b="1" dirty="0"/>
              <a:t>Promotions:</a:t>
            </a:r>
            <a:r>
              <a:rPr lang="en-US" dirty="0"/>
              <a:t> In most business organizations, there is a practice of promoting the employees from a lower level to a higher position. It is the movement of employees from a lower level to fill in the vacancy of a higher authority. Promotions influence the employees greatly as a promotion at one level leads to a chain of promotions in the levels lower than it.</a:t>
            </a:r>
          </a:p>
          <a:p>
            <a:pPr algn="just">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fontAlgn="base">
              <a:buNone/>
            </a:pPr>
            <a:r>
              <a:rPr lang="en-US" dirty="0"/>
              <a:t>Internal recruitment or filling vacancies within the organization have the following advantages.</a:t>
            </a:r>
          </a:p>
          <a:p>
            <a:pPr algn="just" fontAlgn="base"/>
            <a:r>
              <a:rPr lang="en-US" b="1" dirty="0"/>
              <a:t>Higher Motivation level:</a:t>
            </a:r>
            <a:r>
              <a:rPr lang="en-US" dirty="0"/>
              <a:t> Internal recruitment may help the employees to boost their performance. Promotions at a higher level lead to a chain of promotions at the lower levels. This also increases their status and pay, and motivates the employees to improve their performance. This increases their motivation and commitment to the organization. The employees, thus remain loyal and satisfied with the organization.</a:t>
            </a:r>
          </a:p>
          <a:p>
            <a:pPr algn="just" fontAlgn="base"/>
            <a:r>
              <a:rPr lang="en-US" b="1" dirty="0"/>
              <a:t>Simple Process:</a:t>
            </a:r>
            <a:r>
              <a:rPr lang="en-US" dirty="0"/>
              <a:t> Internal recruitment makes the process of selection and placement simple. The working of the employees can be evaluated in a better way. This type of recruitment is better as the employees know about the organization well.</a:t>
            </a:r>
          </a:p>
          <a:p>
            <a:pPr algn="just" fontAlgn="base"/>
            <a:r>
              <a:rPr lang="en-US" b="1" dirty="0"/>
              <a:t>Develops future managers: </a:t>
            </a:r>
            <a:r>
              <a:rPr lang="en-US" dirty="0"/>
              <a:t>Transfer is a method through which employees are trained for higher jobs. The people who are transferred within the organization do not need induction or orientation training.</a:t>
            </a:r>
          </a:p>
          <a:p>
            <a:pPr algn="just" fontAlgn="base"/>
            <a:r>
              <a:rPr lang="en-US" b="1" dirty="0"/>
              <a:t>No over or under staffing: </a:t>
            </a:r>
            <a:r>
              <a:rPr lang="en-US" dirty="0"/>
              <a:t>Another benefit of transfers is that the organization can shift employees from one department to another where there is a shortage.</a:t>
            </a:r>
          </a:p>
          <a:p>
            <a:pPr algn="just" fontAlgn="base"/>
            <a:r>
              <a:rPr lang="en-US" b="1" dirty="0"/>
              <a:t>Economical:</a:t>
            </a:r>
            <a:r>
              <a:rPr lang="en-US" dirty="0"/>
              <a:t> The process of internal recruitment is cheaper in comparison with external sources.</a:t>
            </a:r>
          </a:p>
          <a:p>
            <a:pPr algn="just">
              <a:buNone/>
            </a:pPr>
            <a:endParaRPr lang="en-US" dirty="0"/>
          </a:p>
        </p:txBody>
      </p:sp>
      <p:sp>
        <p:nvSpPr>
          <p:cNvPr id="2" name="Title 1"/>
          <p:cNvSpPr>
            <a:spLocks noGrp="1"/>
          </p:cNvSpPr>
          <p:nvPr>
            <p:ph type="title"/>
          </p:nvPr>
        </p:nvSpPr>
        <p:spPr/>
        <p:txBody>
          <a:bodyPr>
            <a:normAutofit/>
          </a:bodyPr>
          <a:lstStyle/>
          <a:p>
            <a:r>
              <a:rPr lang="en-US" b="1" dirty="0"/>
              <a:t>Merits of Internal </a:t>
            </a:r>
            <a:r>
              <a:rPr lang="en-US" b="1" dirty="0" smtClean="0"/>
              <a:t>Sources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fontAlgn="base">
              <a:buNone/>
            </a:pPr>
            <a:r>
              <a:rPr lang="en-US" dirty="0" smtClean="0"/>
              <a:t>The </a:t>
            </a:r>
            <a:r>
              <a:rPr lang="en-US" dirty="0"/>
              <a:t>limitations of internal sources are as follows:</a:t>
            </a:r>
          </a:p>
          <a:p>
            <a:pPr algn="just" fontAlgn="base"/>
            <a:r>
              <a:rPr lang="en-US" b="1" dirty="0"/>
              <a:t>Lack of fresh talent:</a:t>
            </a:r>
            <a:r>
              <a:rPr lang="en-US" dirty="0"/>
              <a:t> The internal sources reduce the opportunity of getting fresh talents. Therefore, being completely dependent on internal sources can give rise to the danger of inbreeding by not letting new people join the organization.</a:t>
            </a:r>
          </a:p>
          <a:p>
            <a:pPr algn="just" fontAlgn="base"/>
            <a:r>
              <a:rPr lang="en-US" b="1" dirty="0"/>
              <a:t>Decrease in enthusiasm level:</a:t>
            </a:r>
            <a:r>
              <a:rPr lang="en-US" dirty="0"/>
              <a:t> The employees tend to become lazy because they know that they will be promoted.</a:t>
            </a:r>
          </a:p>
          <a:p>
            <a:pPr algn="just" fontAlgn="base"/>
            <a:r>
              <a:rPr lang="en-US" b="1" dirty="0"/>
              <a:t>Low productivity: </a:t>
            </a:r>
            <a:r>
              <a:rPr lang="en-US" dirty="0"/>
              <a:t>The productivity of the organization may get hampered due to the frequent transfer of employees.</a:t>
            </a:r>
          </a:p>
          <a:p>
            <a:pPr algn="just" fontAlgn="base"/>
            <a:r>
              <a:rPr lang="en-US" b="1" dirty="0"/>
              <a:t>Lack of competition:</a:t>
            </a:r>
            <a:r>
              <a:rPr lang="en-US" dirty="0"/>
              <a:t> The employees may lose their motivation and spirit of competition as there is no competition from the outside world. </a:t>
            </a:r>
          </a:p>
          <a:p>
            <a:pPr algn="just" fontAlgn="base"/>
            <a:r>
              <a:rPr lang="en-US" b="1" dirty="0"/>
              <a:t>Limited choice:</a:t>
            </a:r>
            <a:r>
              <a:rPr lang="en-US" dirty="0"/>
              <a:t> All the organizations cannot fill in all their vacancies through internal sources of recruitment, especially new organizations.</a:t>
            </a:r>
          </a:p>
          <a:p>
            <a:pPr algn="just">
              <a:buNone/>
            </a:pPr>
            <a:endParaRPr lang="en-US" dirty="0"/>
          </a:p>
        </p:txBody>
      </p:sp>
      <p:sp>
        <p:nvSpPr>
          <p:cNvPr id="2" name="Title 1"/>
          <p:cNvSpPr>
            <a:spLocks noGrp="1"/>
          </p:cNvSpPr>
          <p:nvPr>
            <p:ph type="title"/>
          </p:nvPr>
        </p:nvSpPr>
        <p:spPr/>
        <p:txBody>
          <a:bodyPr>
            <a:normAutofit/>
          </a:bodyPr>
          <a:lstStyle/>
          <a:p>
            <a:r>
              <a:rPr lang="en-US" b="1" dirty="0" smtClean="0"/>
              <a:t>Demerits of Internal Sources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TotalTime>
  <Words>190</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Sources of Recruitment</vt:lpstr>
      <vt:lpstr>Slide 2</vt:lpstr>
      <vt:lpstr>Sources of Recruitment</vt:lpstr>
      <vt:lpstr>Slide 4</vt:lpstr>
      <vt:lpstr>Merits of Internal Sources</vt:lpstr>
      <vt:lpstr>Demerits of Internal 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Recruitment</dc:title>
  <dc:creator>Hp</dc:creator>
  <cp:lastModifiedBy>Hp</cp:lastModifiedBy>
  <cp:revision>1</cp:revision>
  <dcterms:created xsi:type="dcterms:W3CDTF">2025-02-21T12:40:26Z</dcterms:created>
  <dcterms:modified xsi:type="dcterms:W3CDTF">2025-02-21T12:45:00Z</dcterms:modified>
</cp:coreProperties>
</file>